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84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112" d="100"/>
          <a:sy n="112" d="100"/>
        </p:scale>
        <p:origin x="96" y="298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99B12CA-ACC9-5D6A-7CCF-0526CB7EAFB3}"/>
              </a:ext>
            </a:extLst>
          </p:cNvPr>
          <p:cNvSpPr/>
          <p:nvPr/>
        </p:nvSpPr>
        <p:spPr>
          <a:xfrm>
            <a:off x="0" y="1"/>
            <a:ext cx="7620000" cy="4600178"/>
          </a:xfrm>
          <a:custGeom>
            <a:avLst/>
            <a:gdLst/>
            <a:ahLst/>
            <a:cxnLst/>
            <a:rect l="l" t="t" r="r" b="b"/>
            <a:pathLst>
              <a:path w="10160000" h="6096000">
                <a:moveTo>
                  <a:pt x="10160000" y="0"/>
                </a:moveTo>
                <a:lnTo>
                  <a:pt x="0" y="0"/>
                </a:lnTo>
                <a:lnTo>
                  <a:pt x="0" y="6096000"/>
                </a:lnTo>
                <a:lnTo>
                  <a:pt x="10160000" y="6096000"/>
                </a:lnTo>
                <a:lnTo>
                  <a:pt x="10160000" y="0"/>
                </a:lnTo>
                <a:close/>
              </a:path>
            </a:pathLst>
          </a:custGeom>
          <a:solidFill>
            <a:srgbClr val="C79D6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4">
            <a:extLst>
              <a:ext uri="{FF2B5EF4-FFF2-40B4-BE49-F238E27FC236}">
                <a16:creationId xmlns:a16="http://schemas.microsoft.com/office/drawing/2014/main" id="{84EB54AD-90BD-178B-7867-515E972C5E8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686" y="228160"/>
            <a:ext cx="7171754" cy="4371975"/>
          </a:xfrm>
          <a:prstGeom prst="rect">
            <a:avLst/>
          </a:prstGeom>
        </p:spPr>
      </p:pic>
      <p:pic>
        <p:nvPicPr>
          <p:cNvPr id="4" name="object 5">
            <a:extLst>
              <a:ext uri="{FF2B5EF4-FFF2-40B4-BE49-F238E27FC236}">
                <a16:creationId xmlns:a16="http://schemas.microsoft.com/office/drawing/2014/main" id="{A682D67C-59AF-AC95-759D-A59B08CF8C6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4320" y="526577"/>
            <a:ext cx="5915024" cy="923543"/>
          </a:xfrm>
          <a:prstGeom prst="rect">
            <a:avLst/>
          </a:prstGeom>
        </p:spPr>
      </p:pic>
      <p:sp>
        <p:nvSpPr>
          <p:cNvPr id="13" name="object 6">
            <a:extLst>
              <a:ext uri="{FF2B5EF4-FFF2-40B4-BE49-F238E27FC236}">
                <a16:creationId xmlns:a16="http://schemas.microsoft.com/office/drawing/2014/main" id="{0A153BE8-8E7A-8676-6297-498549D3135B}"/>
              </a:ext>
            </a:extLst>
          </p:cNvPr>
          <p:cNvSpPr txBox="1"/>
          <p:nvPr/>
        </p:nvSpPr>
        <p:spPr>
          <a:xfrm>
            <a:off x="759517" y="1639352"/>
            <a:ext cx="5882163" cy="1983235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/>
          <a:p>
            <a:pPr marL="9525">
              <a:spcBef>
                <a:spcPts val="75"/>
              </a:spcBef>
            </a:pPr>
            <a:r>
              <a:rPr sz="2775" b="1" dirty="0">
                <a:latin typeface="Meiryo"/>
                <a:ea typeface="Meiryo"/>
                <a:cs typeface="メイリオ"/>
              </a:rPr>
              <a:t>［</a:t>
            </a:r>
            <a:r>
              <a:rPr sz="2775" b="1" spc="-11" dirty="0">
                <a:latin typeface="Meiryo"/>
                <a:ea typeface="Meiryo"/>
                <a:cs typeface="メイリオ"/>
              </a:rPr>
              <a:t>勤務時間</a:t>
            </a:r>
            <a:r>
              <a:rPr sz="2775" b="1" spc="-1395" dirty="0">
                <a:latin typeface="Meiryo"/>
                <a:ea typeface="Meiryo"/>
                <a:cs typeface="メイリオ"/>
              </a:rPr>
              <a:t>］</a:t>
            </a:r>
            <a:r>
              <a:rPr sz="2775" b="1" spc="-514" dirty="0">
                <a:latin typeface="Meiryo"/>
                <a:ea typeface="Meiryo"/>
                <a:cs typeface="メイリオ"/>
              </a:rPr>
              <a:t>０</a:t>
            </a:r>
            <a:r>
              <a:rPr sz="2775" b="1" spc="-701" dirty="0">
                <a:latin typeface="Meiryo"/>
                <a:ea typeface="Meiryo"/>
                <a:cs typeface="メイリオ"/>
              </a:rPr>
              <a:t>０︓</a:t>
            </a:r>
            <a:r>
              <a:rPr sz="2775" b="1" spc="-394" dirty="0">
                <a:latin typeface="Meiryo"/>
                <a:ea typeface="Meiryo"/>
                <a:cs typeface="メイリオ"/>
              </a:rPr>
              <a:t>００</a:t>
            </a:r>
            <a:r>
              <a:rPr sz="2775" b="1" spc="-278" dirty="0">
                <a:latin typeface="Meiryo"/>
                <a:ea typeface="Meiryo"/>
                <a:cs typeface="メイリオ"/>
              </a:rPr>
              <a:t>～</a:t>
            </a:r>
            <a:r>
              <a:rPr sz="2775" b="1" spc="-514" dirty="0">
                <a:latin typeface="Meiryo"/>
                <a:ea typeface="Meiryo"/>
                <a:cs typeface="メイリオ"/>
              </a:rPr>
              <a:t>０</a:t>
            </a:r>
            <a:r>
              <a:rPr sz="2775" b="1" spc="-701" dirty="0">
                <a:latin typeface="Meiryo"/>
                <a:ea typeface="Meiryo"/>
                <a:cs typeface="メイリオ"/>
              </a:rPr>
              <a:t>０︓</a:t>
            </a:r>
            <a:r>
              <a:rPr sz="2775" b="1" spc="-263" dirty="0">
                <a:latin typeface="Meiryo"/>
                <a:ea typeface="Meiryo"/>
                <a:cs typeface="メイリオ"/>
              </a:rPr>
              <a:t>００</a:t>
            </a:r>
            <a:endParaRPr sz="2775" b="1" dirty="0">
              <a:latin typeface="Meiryo"/>
              <a:ea typeface="Meiryo"/>
              <a:cs typeface="メイリオ"/>
            </a:endParaRPr>
          </a:p>
          <a:p>
            <a:pPr marL="9525">
              <a:spcBef>
                <a:spcPts val="2669"/>
              </a:spcBef>
            </a:pPr>
            <a:r>
              <a:rPr sz="2775" b="1" dirty="0">
                <a:latin typeface="Meiryo"/>
                <a:ea typeface="Meiryo"/>
                <a:cs typeface="メイリオ"/>
              </a:rPr>
              <a:t>［</a:t>
            </a:r>
            <a:r>
              <a:rPr sz="2775" b="1" spc="-4" dirty="0">
                <a:latin typeface="Meiryo"/>
                <a:ea typeface="Meiryo"/>
                <a:cs typeface="メイリオ"/>
              </a:rPr>
              <a:t>時給</a:t>
            </a:r>
            <a:r>
              <a:rPr sz="2775" b="1" spc="-1388" dirty="0">
                <a:latin typeface="Meiryo"/>
                <a:ea typeface="Meiryo"/>
                <a:cs typeface="メイリオ"/>
              </a:rPr>
              <a:t>］</a:t>
            </a:r>
            <a:r>
              <a:rPr sz="2775" b="1" spc="-109" dirty="0">
                <a:latin typeface="Meiryo"/>
                <a:ea typeface="Meiryo"/>
                <a:cs typeface="メイリオ"/>
              </a:rPr>
              <a:t>0</a:t>
            </a:r>
            <a:r>
              <a:rPr sz="2775" b="1" spc="-90" dirty="0">
                <a:latin typeface="Meiryo"/>
                <a:ea typeface="Meiryo"/>
                <a:cs typeface="メイリオ"/>
              </a:rPr>
              <a:t>,</a:t>
            </a:r>
            <a:r>
              <a:rPr sz="2775" b="1" spc="-11" dirty="0">
                <a:latin typeface="Meiryo"/>
                <a:ea typeface="Meiryo"/>
                <a:cs typeface="メイリオ"/>
              </a:rPr>
              <a:t>0</a:t>
            </a:r>
            <a:r>
              <a:rPr sz="2775" b="1" spc="-15" dirty="0">
                <a:latin typeface="Meiryo"/>
                <a:ea typeface="Meiryo"/>
                <a:cs typeface="メイリオ"/>
              </a:rPr>
              <a:t>0</a:t>
            </a:r>
            <a:r>
              <a:rPr sz="2775" b="1" spc="-38" dirty="0">
                <a:latin typeface="Meiryo"/>
                <a:ea typeface="Meiryo"/>
                <a:cs typeface="メイリオ"/>
              </a:rPr>
              <a:t>0</a:t>
            </a:r>
            <a:r>
              <a:rPr sz="2775" b="1" spc="-75" dirty="0">
                <a:latin typeface="Meiryo"/>
                <a:ea typeface="Meiryo"/>
                <a:cs typeface="メイリオ"/>
              </a:rPr>
              <a:t>円</a:t>
            </a:r>
            <a:r>
              <a:rPr sz="2775" b="1" spc="-38" dirty="0">
                <a:latin typeface="Meiryo"/>
                <a:ea typeface="Meiryo"/>
                <a:cs typeface="メイリオ"/>
              </a:rPr>
              <a:t>～</a:t>
            </a:r>
            <a:endParaRPr sz="2775" b="1" dirty="0">
              <a:latin typeface="Meiryo"/>
              <a:ea typeface="Meiryo"/>
              <a:cs typeface="メイリオ"/>
            </a:endParaRPr>
          </a:p>
          <a:p>
            <a:pPr marL="9525">
              <a:spcBef>
                <a:spcPts val="2666"/>
              </a:spcBef>
            </a:pPr>
            <a:r>
              <a:rPr sz="2775" b="1" dirty="0">
                <a:latin typeface="Meiryo"/>
                <a:ea typeface="Meiryo"/>
                <a:cs typeface="メイリオ"/>
              </a:rPr>
              <a:t>［</a:t>
            </a:r>
            <a:r>
              <a:rPr sz="2775" b="1" dirty="0" err="1">
                <a:latin typeface="Meiryo"/>
                <a:ea typeface="Meiryo"/>
                <a:cs typeface="メイリオ"/>
              </a:rPr>
              <a:t>その他条件</a:t>
            </a:r>
            <a:r>
              <a:rPr sz="2775" b="1" spc="-1395" dirty="0">
                <a:latin typeface="Meiryo"/>
                <a:ea typeface="Meiryo"/>
                <a:cs typeface="メイリオ"/>
              </a:rPr>
              <a:t>］</a:t>
            </a:r>
            <a:r>
              <a:rPr sz="2775" b="1" spc="-195" dirty="0">
                <a:latin typeface="Meiryo"/>
                <a:ea typeface="Meiryo"/>
                <a:cs typeface="メイリオ"/>
              </a:rPr>
              <a:t>○○○○○○○○○○</a:t>
            </a:r>
            <a:endParaRPr sz="2775" b="1" dirty="0">
              <a:latin typeface="Meiryo"/>
              <a:ea typeface="Meiryo"/>
              <a:cs typeface="メイリオ"/>
            </a:endParaRPr>
          </a:p>
        </p:txBody>
      </p:sp>
      <p:grpSp>
        <p:nvGrpSpPr>
          <p:cNvPr id="14" name="object 7">
            <a:extLst>
              <a:ext uri="{FF2B5EF4-FFF2-40B4-BE49-F238E27FC236}">
                <a16:creationId xmlns:a16="http://schemas.microsoft.com/office/drawing/2014/main" id="{60224A7C-58AB-C4AB-8092-F591CF0EF9A2}"/>
              </a:ext>
            </a:extLst>
          </p:cNvPr>
          <p:cNvGrpSpPr/>
          <p:nvPr/>
        </p:nvGrpSpPr>
        <p:grpSpPr>
          <a:xfrm>
            <a:off x="940045" y="2194188"/>
            <a:ext cx="5833586" cy="821055"/>
            <a:chOff x="1253392" y="2925584"/>
            <a:chExt cx="7778115" cy="1094740"/>
          </a:xfrm>
        </p:grpSpPr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510BA7E5-6063-AC40-2E28-1D74462B38A0}"/>
                </a:ext>
              </a:extLst>
            </p:cNvPr>
            <p:cNvSpPr/>
            <p:nvPr/>
          </p:nvSpPr>
          <p:spPr>
            <a:xfrm>
              <a:off x="1253392" y="4014035"/>
              <a:ext cx="7778115" cy="0"/>
            </a:xfrm>
            <a:custGeom>
              <a:avLst/>
              <a:gdLst/>
              <a:ahLst/>
              <a:cxnLst/>
              <a:rect l="l" t="t" r="r" b="b"/>
              <a:pathLst>
                <a:path w="7778115">
                  <a:moveTo>
                    <a:pt x="0" y="0"/>
                  </a:moveTo>
                  <a:lnTo>
                    <a:pt x="7777962" y="0"/>
                  </a:lnTo>
                </a:path>
              </a:pathLst>
            </a:custGeom>
            <a:ln w="125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B46697B9-6A78-C244-9292-DC94996B0C27}"/>
                </a:ext>
              </a:extLst>
            </p:cNvPr>
            <p:cNvSpPr/>
            <p:nvPr/>
          </p:nvSpPr>
          <p:spPr>
            <a:xfrm>
              <a:off x="1253392" y="2931858"/>
              <a:ext cx="7778115" cy="0"/>
            </a:xfrm>
            <a:custGeom>
              <a:avLst/>
              <a:gdLst/>
              <a:ahLst/>
              <a:cxnLst/>
              <a:rect l="l" t="t" r="r" b="b"/>
              <a:pathLst>
                <a:path w="7778115">
                  <a:moveTo>
                    <a:pt x="0" y="0"/>
                  </a:moveTo>
                  <a:lnTo>
                    <a:pt x="7777962" y="0"/>
                  </a:lnTo>
                </a:path>
              </a:pathLst>
            </a:custGeom>
            <a:ln w="125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10">
            <a:extLst>
              <a:ext uri="{FF2B5EF4-FFF2-40B4-BE49-F238E27FC236}">
                <a16:creationId xmlns:a16="http://schemas.microsoft.com/office/drawing/2014/main" id="{61C5497C-7563-C39A-0956-E5D1E4CAC5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16604" y="637171"/>
            <a:ext cx="4761548" cy="707470"/>
          </a:xfrm>
          <a:prstGeom prst="rect">
            <a:avLst/>
          </a:prstGeom>
        </p:spPr>
        <p:txBody>
          <a:bodyPr vert="horz" wrap="square" lIns="0" tIns="9049" rIns="0" bIns="0" rtlCol="0" anchor="t">
            <a:spAutoFit/>
          </a:bodyPr>
          <a:lstStyle/>
          <a:p>
            <a:pPr marL="9525">
              <a:spcBef>
                <a:spcPts val="71"/>
              </a:spcBef>
            </a:pPr>
            <a:r>
              <a:rPr sz="4538" spc="-480" dirty="0">
                <a:solidFill>
                  <a:srgbClr val="FFFFFF"/>
                </a:solidFill>
                <a:latin typeface="Meiryo"/>
                <a:ea typeface="Meiryo"/>
              </a:rPr>
              <a:t>アルバイト募集中</a:t>
            </a:r>
            <a:r>
              <a:rPr sz="4538" spc="-1110" dirty="0">
                <a:solidFill>
                  <a:srgbClr val="FFFFFF"/>
                </a:solidFill>
                <a:latin typeface="Meiryo"/>
                <a:ea typeface="Meiryo"/>
              </a:rPr>
              <a:t>︕</a:t>
            </a:r>
            <a:endParaRPr lang="ja-JP" altLang="en-US" sz="4538" dirty="0">
              <a:latin typeface="Meiryo"/>
              <a:ea typeface="Meiryo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0739F5F-4F6B-49ED-5CAD-4D71DEBA4462}"/>
              </a:ext>
            </a:extLst>
          </p:cNvPr>
          <p:cNvSpPr txBox="1"/>
          <p:nvPr/>
        </p:nvSpPr>
        <p:spPr>
          <a:xfrm>
            <a:off x="941889" y="3840615"/>
            <a:ext cx="6068029" cy="7502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625" b="1" dirty="0">
                <a:latin typeface="Meiryo"/>
                <a:ea typeface="Meiryo"/>
              </a:rPr>
              <a:t>詳しくはスタッフにお尋ねください。</a:t>
            </a:r>
          </a:p>
          <a:p>
            <a:pPr algn="l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2448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76200" y="152400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C8D364E-64CD-4C9E-BC12-2A1DD5CFD577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2A2E02A-D5F3-C760-F8D7-550BE6F378BF}"/>
              </a:ext>
            </a:extLst>
          </p:cNvPr>
          <p:cNvSpPr txBox="1"/>
          <p:nvPr/>
        </p:nvSpPr>
        <p:spPr>
          <a:xfrm>
            <a:off x="3810000" y="1529411"/>
            <a:ext cx="31170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▼背景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茶色部分は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▼パーツ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フレームは、パーツを変更することも可能です。</a:t>
            </a:r>
          </a:p>
        </p:txBody>
      </p:sp>
      <p:pic>
        <p:nvPicPr>
          <p:cNvPr id="10" name="図 9" descr="テキスト&#10;&#10;自動的に生成された説明">
            <a:extLst>
              <a:ext uri="{FF2B5EF4-FFF2-40B4-BE49-F238E27FC236}">
                <a16:creationId xmlns:a16="http://schemas.microsoft.com/office/drawing/2014/main" id="{2315281D-B7BF-EFFF-B104-6343B4E500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87" y="1524000"/>
            <a:ext cx="2880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保存したい場所を選び、ファイル名を入力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309</Words>
  <Application>Microsoft Office PowerPoint</Application>
  <PresentationFormat>ユーザー設定</PresentationFormat>
  <Paragraphs>79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Meiryo</vt:lpstr>
      <vt:lpstr>Meiryo</vt:lpstr>
      <vt:lpstr>游ゴシック</vt:lpstr>
      <vt:lpstr>Arial</vt:lpstr>
      <vt:lpstr>Calibri</vt:lpstr>
      <vt:lpstr>Office Theme</vt:lpstr>
      <vt:lpstr>アルバイト募集中︕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220</cp:revision>
  <dcterms:created xsi:type="dcterms:W3CDTF">2023-10-09T10:54:24Z</dcterms:created>
  <dcterms:modified xsi:type="dcterms:W3CDTF">2023-10-27T11:18:14Z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